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6" r:id="rId3"/>
    <p:sldId id="298" r:id="rId4"/>
    <p:sldId id="258" r:id="rId5"/>
    <p:sldId id="284" r:id="rId6"/>
    <p:sldId id="290" r:id="rId7"/>
    <p:sldId id="285" r:id="rId8"/>
    <p:sldId id="300" r:id="rId9"/>
    <p:sldId id="286" r:id="rId10"/>
    <p:sldId id="295" r:id="rId11"/>
    <p:sldId id="292" r:id="rId12"/>
    <p:sldId id="293" r:id="rId13"/>
    <p:sldId id="299" r:id="rId14"/>
    <p:sldId id="259" r:id="rId15"/>
    <p:sldId id="287" r:id="rId16"/>
    <p:sldId id="291" r:id="rId17"/>
    <p:sldId id="261" r:id="rId18"/>
    <p:sldId id="262" r:id="rId19"/>
    <p:sldId id="260" r:id="rId20"/>
    <p:sldId id="263" r:id="rId21"/>
    <p:sldId id="264" r:id="rId22"/>
    <p:sldId id="265" r:id="rId23"/>
    <p:sldId id="266" r:id="rId24"/>
    <p:sldId id="279" r:id="rId25"/>
    <p:sldId id="268" r:id="rId26"/>
    <p:sldId id="267" r:id="rId27"/>
    <p:sldId id="288" r:id="rId28"/>
    <p:sldId id="294" r:id="rId29"/>
    <p:sldId id="303" r:id="rId30"/>
    <p:sldId id="269" r:id="rId31"/>
    <p:sldId id="280" r:id="rId32"/>
    <p:sldId id="270" r:id="rId33"/>
    <p:sldId id="302" r:id="rId34"/>
    <p:sldId id="271" r:id="rId35"/>
    <p:sldId id="297" r:id="rId36"/>
    <p:sldId id="272" r:id="rId37"/>
    <p:sldId id="301" r:id="rId38"/>
    <p:sldId id="274" r:id="rId39"/>
    <p:sldId id="281" r:id="rId40"/>
    <p:sldId id="276" r:id="rId41"/>
    <p:sldId id="304" r:id="rId42"/>
    <p:sldId id="273" r:id="rId43"/>
    <p:sldId id="282" r:id="rId44"/>
    <p:sldId id="275" r:id="rId45"/>
    <p:sldId id="305" r:id="rId46"/>
    <p:sldId id="277" r:id="rId47"/>
    <p:sldId id="283" r:id="rId48"/>
    <p:sldId id="278" r:id="rId49"/>
    <p:sldId id="306" r:id="rId5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C665A"/>
    <a:srgbClr val="1E1E1E"/>
    <a:srgbClr val="1F1D17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94660"/>
  </p:normalViewPr>
  <p:slideViewPr>
    <p:cSldViewPr snapToGrid="0">
      <p:cViewPr varScale="1">
        <p:scale>
          <a:sx n="77" d="100"/>
          <a:sy n="77" d="100"/>
        </p:scale>
        <p:origin x="5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814D-A4ED-4FBE-8BFB-BCFF28DC2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A7BF1-63B0-4CE9-B9D3-8FF0FC873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F604C-52B8-4AA6-876D-D86A4D8D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30286-BAAF-4088-BACA-EB73B338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B6556-FAAD-4D32-B957-B43633FE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484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1777-3882-4008-B0C0-289C222D6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AA77D-5489-4537-9B83-FACE695BD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DAAE0-C867-4D66-926D-182EB0B3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F6A87-EF4E-4117-B3FD-476BC853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9B94C-7E57-4F4F-AF43-56D89B5A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563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CA710-9D7B-41DC-8A7B-E01FDE4C6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D5954-B92D-4648-A7FE-A8750550A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CDA24-9176-4C0B-A185-BFFD5A37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AC779-A624-4DEC-AC68-A9DC00F7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77B8D-4334-4397-8B7A-100AD3E2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896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CFEB-8EE5-47A4-8B97-74BFDFF5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F9D4-B1F3-48CA-94E9-1ED4F3BD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3E07B-6C39-41FA-86F0-D7D65080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0114C-9E97-4D9B-B58D-D0F84B16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34191-9595-4592-923A-F43DDF24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726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D5C0-4D98-4440-9E8C-45A91BC7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2D5BF-D3F6-4703-B00B-8A10FEA26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E1BD2-9065-4268-86A0-1E51F21F4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BA15-749F-4055-8FB7-A4A83A5F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0A6F7-7F8A-42C7-A304-C612BFFD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930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EE14-64E4-4CC3-8A96-CADF597C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DB0A-60A8-4DC7-ADC7-170D9C44F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99AAC-0577-4017-9034-9A93AB02F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223D8-BBF4-4CFC-972E-B16FC9EF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8201B-CAD4-4E93-8B56-4D4BE162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AC32E-B22A-4C9E-8D99-0615A68E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5855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86C0-966A-4F40-83CC-899119E6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6B419-2107-4D45-8293-C0E5A0386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3B8E7-4248-4F6F-A0E6-6212D931A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EAB5D-F629-4F92-8515-9C57759EC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F7510-93C4-49CE-8CA2-1B26BACA4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64E4A6-9BEA-439B-A655-19C1F727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4738C-0295-4FF8-AFD2-8FE4B758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2D1C7-8945-47B9-A119-E76F6C12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714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9E98-BAF6-4FC3-9382-8DAA1AF5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572C2-D0E2-416C-A185-1E367557C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6B7F8-92CF-41BC-BF98-3FFD8E1F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B2825-26CC-44E3-962F-338B5815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4176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0CDD0-DAD3-4001-A8BE-FDC3AD68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0290E-93DA-4E33-8FCB-CCF686F2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42624-82B1-47F7-9AA2-E177684B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704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3335-E037-4F5A-92AB-A6D6E82F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CCBCF-B38A-4218-BBD1-17E87EBB8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F4560-0C64-42FA-B601-76160A03B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3555F-925D-4954-B6D0-1BB37C66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F57BA-3059-4A48-B0FD-70F115D4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E5849-C0CB-4CE4-BCB6-00375A1E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025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C5CF-E416-4C4E-8D45-01353264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47321-4C81-4D08-A034-D90769E83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C60B2-DB18-4872-864D-1CA163BA6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B01-8E29-40E6-8180-B49A744B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C5F78-C175-4C51-864D-45BDA984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FADA4-465A-4390-83BD-D85CF67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131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C6F9A-AE11-4A53-A3D0-04740134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385BB-9A6C-4815-8BFA-95D6A25DA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D7C-44CC-47D5-AC24-5E9BD4106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062A5-93A6-4F91-836B-30D2DD519AA3}" type="datetimeFigureOut">
              <a:rPr lang="fi-FI" smtClean="0"/>
              <a:t>17.12.2017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1F331-9F02-4E42-BDA8-F6E7CAB5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E8D6B-368F-40FC-9311-2C40F4E39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17495-A9EC-4E92-8764-1F35B84A683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681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FF2E15-FF78-43AD-BD87-FACB5E228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380C2E-4F75-452E-AB05-9B09E02E30F1}"/>
              </a:ext>
            </a:extLst>
          </p:cNvPr>
          <p:cNvSpPr/>
          <p:nvPr/>
        </p:nvSpPr>
        <p:spPr>
          <a:xfrm>
            <a:off x="0" y="1"/>
            <a:ext cx="12701392" cy="6857999"/>
          </a:xfrm>
          <a:prstGeom prst="rect">
            <a:avLst/>
          </a:prstGeom>
          <a:solidFill>
            <a:srgbClr val="000000">
              <a:alpha val="7294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fi-FI" u="sng" dirty="0"/>
          </a:p>
          <a:p>
            <a:pPr algn="ctr"/>
            <a:endParaRPr lang="fi-FI" u="sng" dirty="0"/>
          </a:p>
          <a:p>
            <a:pPr algn="ctr"/>
            <a:r>
              <a:rPr lang="fi-FI" u="sng" dirty="0"/>
              <a:t>ID00B085 Developer Basic Skills</a:t>
            </a:r>
          </a:p>
          <a:p>
            <a:pPr algn="ctr"/>
            <a:r>
              <a:rPr lang="fi-FI" sz="8000" dirty="0"/>
              <a:t>[</a:t>
            </a:r>
            <a:r>
              <a:rPr lang="fi-FI" sz="4000" dirty="0"/>
              <a:t> </a:t>
            </a:r>
            <a:r>
              <a:rPr lang="fi-FI" sz="5000" dirty="0"/>
              <a:t>DevBasicSkills2017 – 8</a:t>
            </a:r>
            <a:r>
              <a:rPr lang="fi-FI" sz="4000" dirty="0"/>
              <a:t> </a:t>
            </a:r>
            <a:r>
              <a:rPr lang="fi-FI" sz="8000" dirty="0"/>
              <a:t>]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fi-FI" sz="1200" b="1" dirty="0"/>
              <a:t>Project Work</a:t>
            </a:r>
            <a:endParaRPr lang="en-US" sz="1200" b="1" dirty="0"/>
          </a:p>
          <a:p>
            <a:pPr algn="ctr"/>
            <a:r>
              <a:rPr lang="en-US" sz="1200" dirty="0"/>
              <a:t>1</a:t>
            </a:r>
            <a:r>
              <a:rPr lang="fi-FI" sz="1200" dirty="0"/>
              <a:t>8.12.2017</a:t>
            </a:r>
          </a:p>
          <a:p>
            <a:pPr algn="ctr"/>
            <a:r>
              <a:rPr lang="en-US" sz="1200" dirty="0"/>
              <a:t>K</a:t>
            </a:r>
            <a:r>
              <a:rPr lang="fi-FI" sz="1200" dirty="0"/>
              <a:t>ihun Han / </a:t>
            </a:r>
            <a:r>
              <a:rPr lang="en-US" sz="1200" dirty="0">
                <a:solidFill>
                  <a:schemeClr val="bg1"/>
                </a:solidFill>
              </a:rPr>
              <a:t>DIN17SP</a:t>
            </a:r>
            <a:endParaRPr lang="fi-FI" sz="12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fi-FI" dirty="0"/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BF5B6079-54A6-4CF1-8DCE-29F4D19E0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1835" y="3222320"/>
            <a:ext cx="914400" cy="914400"/>
          </a:xfrm>
          <a:prstGeom prst="rect">
            <a:avLst/>
          </a:prstGeom>
        </p:spPr>
      </p:pic>
      <p:pic>
        <p:nvPicPr>
          <p:cNvPr id="11" name="Graphic 10" descr="Calculator">
            <a:extLst>
              <a:ext uri="{FF2B5EF4-FFF2-40B4-BE49-F238E27FC236}">
                <a16:creationId xmlns:a16="http://schemas.microsoft.com/office/drawing/2014/main" id="{E9532DD0-8B9B-46B3-A2A4-C3D678B0E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9019" y="4020855"/>
            <a:ext cx="914400" cy="914400"/>
          </a:xfrm>
          <a:prstGeom prst="rect">
            <a:avLst/>
          </a:prstGeom>
        </p:spPr>
      </p:pic>
      <p:pic>
        <p:nvPicPr>
          <p:cNvPr id="13" name="Graphic 12" descr="Back">
            <a:extLst>
              <a:ext uri="{FF2B5EF4-FFF2-40B4-BE49-F238E27FC236}">
                <a16:creationId xmlns:a16="http://schemas.microsoft.com/office/drawing/2014/main" id="{DF9B1E03-9619-49E2-96CA-78052F7CE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893496" y="36795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75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4B57-5FA6-414B-9C1C-AB02A347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26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4CE71-899F-4254-8A00-7E880C64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929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CAC4B-FDF4-4AB9-A9BF-DE5EA15AD8F6}"/>
              </a:ext>
            </a:extLst>
          </p:cNvPr>
          <p:cNvSpPr txBox="1"/>
          <p:nvPr/>
        </p:nvSpPr>
        <p:spPr>
          <a:xfrm>
            <a:off x="586995" y="1879889"/>
            <a:ext cx="550900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b="1" dirty="0"/>
              <a:t>β</a:t>
            </a:r>
            <a:r>
              <a:rPr lang="en-US" sz="3600" b="1" dirty="0"/>
              <a:t>-Test</a:t>
            </a:r>
          </a:p>
          <a:p>
            <a:endParaRPr lang="en-US" sz="2400" dirty="0"/>
          </a:p>
          <a:p>
            <a:r>
              <a:rPr lang="en-US" sz="2400" dirty="0"/>
              <a:t>Tester: Florian </a:t>
            </a:r>
            <a:r>
              <a:rPr lang="en-US" sz="2400" dirty="0" err="1"/>
              <a:t>Brandsma</a:t>
            </a:r>
            <a:r>
              <a:rPr lang="en-US" sz="2400" dirty="0"/>
              <a:t>, Jamie Burns, 	</a:t>
            </a:r>
            <a:r>
              <a:rPr lang="en-US" sz="2400" dirty="0" err="1"/>
              <a:t>Olseksandr</a:t>
            </a:r>
            <a:r>
              <a:rPr lang="en-US" sz="2400" dirty="0"/>
              <a:t> </a:t>
            </a:r>
            <a:r>
              <a:rPr lang="en-US" sz="2400" dirty="0" err="1"/>
              <a:t>Gudenko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Date: 14.12.2017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412104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E58AA-A7A0-4EB8-8ED0-7283FE47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31" y="471054"/>
            <a:ext cx="4832737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0">
            <a:extLst>
              <a:ext uri="{FF2B5EF4-FFF2-40B4-BE49-F238E27FC236}">
                <a16:creationId xmlns:a16="http://schemas.microsoft.com/office/drawing/2014/main" id="{DDD8DE11-580C-449C-8722-0A6502130800}"/>
              </a:ext>
            </a:extLst>
          </p:cNvPr>
          <p:cNvSpPr/>
          <p:nvPr/>
        </p:nvSpPr>
        <p:spPr>
          <a:xfrm>
            <a:off x="3362519" y="502699"/>
            <a:ext cx="5466962" cy="2528600"/>
          </a:xfrm>
          <a:prstGeom prst="roundRect">
            <a:avLst>
              <a:gd name="adj" fmla="val 98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dirty="0"/>
              <a:t>Detail</a:t>
            </a:r>
            <a:endParaRPr lang="ko-KR" altLang="en-US" sz="46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9AC611-2A89-4881-8DF5-C1F764AC18E3}"/>
              </a:ext>
            </a:extLst>
          </p:cNvPr>
          <p:cNvSpPr/>
          <p:nvPr/>
        </p:nvSpPr>
        <p:spPr>
          <a:xfrm>
            <a:off x="2592669" y="3826702"/>
            <a:ext cx="700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Designs, Functionality of Tools, Coding, After Test</a:t>
            </a:r>
          </a:p>
        </p:txBody>
      </p:sp>
    </p:spTree>
    <p:extLst>
      <p:ext uri="{BB962C8B-B14F-4D97-AF65-F5344CB8AC3E}">
        <p14:creationId xmlns:p14="http://schemas.microsoft.com/office/powerpoint/2010/main" val="250301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F4B250-1329-4BF4-8535-2F373F14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66" y="814192"/>
            <a:ext cx="7540668" cy="48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1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5F9C7-66E0-4349-83DD-DBC035D2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755"/>
            <a:ext cx="12192000" cy="5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6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015A6-4928-4C43-B4E3-02256C21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257300"/>
            <a:ext cx="10772775" cy="43434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27FD98-17C7-4FD4-9708-77772B480C63}"/>
              </a:ext>
            </a:extLst>
          </p:cNvPr>
          <p:cNvCxnSpPr/>
          <p:nvPr/>
        </p:nvCxnSpPr>
        <p:spPr>
          <a:xfrm>
            <a:off x="744532" y="2559105"/>
            <a:ext cx="5095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85E949-E62F-4BD0-97FF-C1CC57E5BA03}"/>
              </a:ext>
            </a:extLst>
          </p:cNvPr>
          <p:cNvCxnSpPr>
            <a:cxnSpLocks/>
          </p:cNvCxnSpPr>
          <p:nvPr/>
        </p:nvCxnSpPr>
        <p:spPr>
          <a:xfrm>
            <a:off x="702964" y="2822344"/>
            <a:ext cx="6686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271775-8A4B-41FC-A4C5-0A317E6A854E}"/>
              </a:ext>
            </a:extLst>
          </p:cNvPr>
          <p:cNvCxnSpPr/>
          <p:nvPr/>
        </p:nvCxnSpPr>
        <p:spPr>
          <a:xfrm>
            <a:off x="716822" y="5523979"/>
            <a:ext cx="5095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77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1CBC97-CEBA-47E5-BC31-092D2156B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9817" cy="66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4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CED94-3227-4E1A-93DD-3770D27C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78757B-B938-494F-9A24-69631744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6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잘린 사각형 26">
            <a:extLst>
              <a:ext uri="{FF2B5EF4-FFF2-40B4-BE49-F238E27FC236}">
                <a16:creationId xmlns:a16="http://schemas.microsoft.com/office/drawing/2014/main" id="{CE52D2C2-DF71-4038-AF50-AB760C8F9925}"/>
              </a:ext>
            </a:extLst>
          </p:cNvPr>
          <p:cNvSpPr/>
          <p:nvPr/>
        </p:nvSpPr>
        <p:spPr>
          <a:xfrm>
            <a:off x="982499" y="4962020"/>
            <a:ext cx="1515198" cy="1537669"/>
          </a:xfrm>
          <a:prstGeom prst="snip1Rect">
            <a:avLst/>
          </a:prstGeom>
          <a:solidFill>
            <a:srgbClr val="00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latin typeface="Noto Sans CJK KR Medium" pitchFamily="34" charset="-127"/>
                <a:ea typeface="Noto Sans CJK KR Medium" pitchFamily="34" charset="-127"/>
              </a:rPr>
              <a:t>Detail</a:t>
            </a:r>
            <a:endParaRPr lang="ko-KR" altLang="en-US" sz="24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3" name="한쪽 모서리가 잘린 사각형 27">
            <a:extLst>
              <a:ext uri="{FF2B5EF4-FFF2-40B4-BE49-F238E27FC236}">
                <a16:creationId xmlns:a16="http://schemas.microsoft.com/office/drawing/2014/main" id="{02E0D5F5-5795-4FF8-BA8A-CC3A0A7010F1}"/>
              </a:ext>
            </a:extLst>
          </p:cNvPr>
          <p:cNvSpPr/>
          <p:nvPr/>
        </p:nvSpPr>
        <p:spPr>
          <a:xfrm>
            <a:off x="982499" y="2660165"/>
            <a:ext cx="1515198" cy="1537669"/>
          </a:xfrm>
          <a:prstGeom prst="snip1Rect">
            <a:avLst/>
          </a:prstGeom>
          <a:solidFill>
            <a:srgbClr val="00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latin typeface="Noto Sans CJK KR Medium" pitchFamily="34" charset="-127"/>
                <a:ea typeface="Noto Sans CJK KR Medium" pitchFamily="34" charset="-127"/>
              </a:rPr>
              <a:t>Overall</a:t>
            </a:r>
            <a:endParaRPr lang="ko-KR" altLang="en-US" sz="24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5" name="한쪽 모서리가 잘린 사각형 14">
            <a:extLst>
              <a:ext uri="{FF2B5EF4-FFF2-40B4-BE49-F238E27FC236}">
                <a16:creationId xmlns:a16="http://schemas.microsoft.com/office/drawing/2014/main" id="{1C135462-04A9-4984-821D-10F11545E12F}"/>
              </a:ext>
            </a:extLst>
          </p:cNvPr>
          <p:cNvSpPr/>
          <p:nvPr/>
        </p:nvSpPr>
        <p:spPr>
          <a:xfrm>
            <a:off x="982499" y="349014"/>
            <a:ext cx="1515198" cy="1537669"/>
          </a:xfrm>
          <a:prstGeom prst="snip1Rect">
            <a:avLst/>
          </a:prstGeom>
          <a:solidFill>
            <a:srgbClr val="00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latin typeface="Noto Sans CJK KR Medium" pitchFamily="34" charset="-127"/>
                <a:ea typeface="Noto Sans CJK KR Medium" pitchFamily="34" charset="-127"/>
              </a:rPr>
              <a:t>Before</a:t>
            </a:r>
            <a:endParaRPr lang="ko-KR" altLang="en-US" sz="24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30160-F191-46F8-B40A-67CB669D8606}"/>
              </a:ext>
            </a:extLst>
          </p:cNvPr>
          <p:cNvSpPr txBox="1"/>
          <p:nvPr/>
        </p:nvSpPr>
        <p:spPr>
          <a:xfrm>
            <a:off x="2968669" y="942480"/>
            <a:ext cx="536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General information about before project</a:t>
            </a:r>
            <a:endParaRPr lang="fi-FI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A9854-71BA-46C7-88A6-C4ABE58E85D5}"/>
              </a:ext>
            </a:extLst>
          </p:cNvPr>
          <p:cNvSpPr txBox="1"/>
          <p:nvPr/>
        </p:nvSpPr>
        <p:spPr>
          <a:xfrm>
            <a:off x="2968669" y="3239685"/>
            <a:ext cx="5034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Overall about how project is processed</a:t>
            </a:r>
            <a:endParaRPr lang="fi-FI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784CC-4FAF-4CD7-81CF-BA48EDA4279D}"/>
              </a:ext>
            </a:extLst>
          </p:cNvPr>
          <p:cNvSpPr txBox="1"/>
          <p:nvPr/>
        </p:nvSpPr>
        <p:spPr>
          <a:xfrm>
            <a:off x="2968669" y="5534048"/>
            <a:ext cx="6731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Explanation about how implementation is processed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2926926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C96438B5-61C8-4A4F-ABDB-17E7997D4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9305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0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C98B0-A069-4FEF-8CD0-07B560E8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25" y="421077"/>
            <a:ext cx="8070750" cy="51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26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E9288968-86E4-41D6-9F60-4210A6702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6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EE465-C866-4FF6-8085-039E0FAE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82" y="0"/>
            <a:ext cx="7977835" cy="5148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03A22-C333-4145-8432-479E94156019}"/>
              </a:ext>
            </a:extLst>
          </p:cNvPr>
          <p:cNvSpPr txBox="1"/>
          <p:nvPr/>
        </p:nvSpPr>
        <p:spPr>
          <a:xfrm>
            <a:off x="263236" y="5250874"/>
            <a:ext cx="119287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Create a tool for numbering system conversions. The tool must contain at least the four numbering systems: BIN, OCT, DEC, and HEX.  Additional requirements: Input validation. (Example: a bin input may contain only 0s and 1s, otherwise a user is informed).</a:t>
            </a:r>
            <a:endParaRPr lang="fi-FI" sz="2200" b="1" dirty="0"/>
          </a:p>
        </p:txBody>
      </p:sp>
    </p:spTree>
    <p:extLst>
      <p:ext uri="{BB962C8B-B14F-4D97-AF65-F5344CB8AC3E}">
        <p14:creationId xmlns:p14="http://schemas.microsoft.com/office/powerpoint/2010/main" val="2084185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3086E31-CE6E-4E7B-AFCB-7C97DF55DF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C66A9-2CC2-439B-988E-F3B32606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75" y="776614"/>
            <a:ext cx="11086449" cy="4734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B153FB-1BA5-4828-81BA-821723F87425}"/>
              </a:ext>
            </a:extLst>
          </p:cNvPr>
          <p:cNvSpPr/>
          <p:nvPr/>
        </p:nvSpPr>
        <p:spPr>
          <a:xfrm>
            <a:off x="1582834" y="3144034"/>
            <a:ext cx="3598765" cy="1206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52860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02A0A4-7445-4357-8C64-8F07275E3F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BCB96-718A-4489-92D0-CF070F3C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3" y="1854579"/>
            <a:ext cx="5022166" cy="4243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959D2D-5307-43E8-9C79-7D048324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659" y="1854579"/>
            <a:ext cx="6533378" cy="4243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A200E-7CF7-432B-8139-CFA733967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38" y="760093"/>
            <a:ext cx="10166723" cy="5509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EB6111-BD9E-498A-B248-29B56EC68DD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670046" y="1311089"/>
            <a:ext cx="585772" cy="5434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6E983E-E836-4547-A082-BD49D2D43520}"/>
              </a:ext>
            </a:extLst>
          </p:cNvPr>
          <p:cNvCxnSpPr>
            <a:cxnSpLocks/>
          </p:cNvCxnSpPr>
          <p:nvPr/>
        </p:nvCxnSpPr>
        <p:spPr>
          <a:xfrm>
            <a:off x="7065189" y="1296189"/>
            <a:ext cx="513247" cy="4633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41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6578B3-E8A5-4081-B9F4-F07D8F23FF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8CA4B-404B-4C8F-88C1-976FC02A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385" y="0"/>
            <a:ext cx="6154615" cy="4592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BF58C-8E27-42D2-BE9B-74191994F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093209" cy="498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75256-8967-4DE6-94AE-27366189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338" y="5255016"/>
            <a:ext cx="12161446" cy="384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D1F87-06E6-4A9D-B00E-327A629B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97915"/>
            <a:ext cx="6637864" cy="5731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CBF3EE-F524-40E5-BE10-6A3D9FAF4D07}"/>
              </a:ext>
            </a:extLst>
          </p:cNvPr>
          <p:cNvCxnSpPr>
            <a:cxnSpLocks/>
          </p:cNvCxnSpPr>
          <p:nvPr/>
        </p:nvCxnSpPr>
        <p:spPr>
          <a:xfrm>
            <a:off x="3407079" y="551145"/>
            <a:ext cx="425885" cy="4221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26F2B3-BC80-4876-A291-CFCC73556ED2}"/>
              </a:ext>
            </a:extLst>
          </p:cNvPr>
          <p:cNvCxnSpPr>
            <a:cxnSpLocks/>
          </p:cNvCxnSpPr>
          <p:nvPr/>
        </p:nvCxnSpPr>
        <p:spPr>
          <a:xfrm flipH="1">
            <a:off x="7439891" y="465413"/>
            <a:ext cx="1178017" cy="52575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DADBF6D-995A-449E-9B78-A56707DA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63802"/>
            <a:ext cx="9926086" cy="38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4B8521-40F1-4595-885D-FBE89FAE74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4F8B4-5613-40D6-A6B7-C2D3B125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5424"/>
            <a:ext cx="11370613" cy="2442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FFE378-2315-486B-8058-F7564A11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59698" cy="52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971DA-7E40-4D61-B97B-B83945C0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76250"/>
            <a:ext cx="10191750" cy="5905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8D47F-58A7-4CC3-B9DA-C6EEC20D0E22}"/>
              </a:ext>
            </a:extLst>
          </p:cNvPr>
          <p:cNvSpPr/>
          <p:nvPr/>
        </p:nvSpPr>
        <p:spPr>
          <a:xfrm>
            <a:off x="1106846" y="5751915"/>
            <a:ext cx="1248047" cy="6298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8A5C54-2EC7-4C01-9B80-FC22DC55C887}"/>
              </a:ext>
            </a:extLst>
          </p:cNvPr>
          <p:cNvSpPr/>
          <p:nvPr/>
        </p:nvSpPr>
        <p:spPr>
          <a:xfrm>
            <a:off x="5887614" y="1691014"/>
            <a:ext cx="1039280" cy="3632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969E64-5F14-47C8-B5E6-1B018FA36443}"/>
              </a:ext>
            </a:extLst>
          </p:cNvPr>
          <p:cNvSpPr/>
          <p:nvPr/>
        </p:nvSpPr>
        <p:spPr>
          <a:xfrm>
            <a:off x="10070925" y="1603332"/>
            <a:ext cx="826719" cy="4509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8790C4B-D888-4606-9AF2-4D78ACEC7693}"/>
              </a:ext>
            </a:extLst>
          </p:cNvPr>
          <p:cNvCxnSpPr>
            <a:cxnSpLocks/>
          </p:cNvCxnSpPr>
          <p:nvPr/>
        </p:nvCxnSpPr>
        <p:spPr>
          <a:xfrm flipV="1">
            <a:off x="8655485" y="1603332"/>
            <a:ext cx="1415440" cy="22546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FB2CBD-2110-42D8-A7E3-6552AC80040B}"/>
              </a:ext>
            </a:extLst>
          </p:cNvPr>
          <p:cNvSpPr/>
          <p:nvPr/>
        </p:nvSpPr>
        <p:spPr>
          <a:xfrm>
            <a:off x="2413348" y="4493807"/>
            <a:ext cx="736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Self-guideline, Process, Tools, Stakeholder’s requirements  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B5AF5B51-3DEC-44BE-A76E-D2F41CFAADE8}"/>
              </a:ext>
            </a:extLst>
          </p:cNvPr>
          <p:cNvSpPr/>
          <p:nvPr/>
        </p:nvSpPr>
        <p:spPr>
          <a:xfrm>
            <a:off x="3362519" y="502699"/>
            <a:ext cx="5466962" cy="2528600"/>
          </a:xfrm>
          <a:prstGeom prst="roundRect">
            <a:avLst>
              <a:gd name="adj" fmla="val 987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dirty="0"/>
              <a:t>Before</a:t>
            </a:r>
            <a:endParaRPr lang="ko-KR" altLang="en-US" sz="4600" dirty="0"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22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7C3D7-6069-476C-9D19-0820CA4E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879" y="99452"/>
            <a:ext cx="6688242" cy="5151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2F4C75-1A0E-4319-B185-95BA9824F038}"/>
              </a:ext>
            </a:extLst>
          </p:cNvPr>
          <p:cNvSpPr txBox="1"/>
          <p:nvPr/>
        </p:nvSpPr>
        <p:spPr>
          <a:xfrm>
            <a:off x="1578327" y="5413712"/>
            <a:ext cx="9035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Print a table showing decimals 0-50 in BIN, OCT and HEX systems. Additional requirements: Use a table style. Add also a Clear button to clear the table.</a:t>
            </a:r>
          </a:p>
        </p:txBody>
      </p:sp>
    </p:spTree>
    <p:extLst>
      <p:ext uri="{BB962C8B-B14F-4D97-AF65-F5344CB8AC3E}">
        <p14:creationId xmlns:p14="http://schemas.microsoft.com/office/powerpoint/2010/main" val="323498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80D9892-C24B-4F3C-ACDE-63E0332726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7CC633-80F5-46EA-848F-FF90B3D62A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59C9C-CF6E-4B48-8AF7-88EB7C37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64" y="613923"/>
            <a:ext cx="8609071" cy="56301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DAF373-334A-47E4-A6BF-8DA53F92E2D9}"/>
              </a:ext>
            </a:extLst>
          </p:cNvPr>
          <p:cNvSpPr/>
          <p:nvPr/>
        </p:nvSpPr>
        <p:spPr>
          <a:xfrm>
            <a:off x="2868459" y="2906038"/>
            <a:ext cx="7427935" cy="3081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03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3F60E9-E417-4A0B-9469-07CD1C0395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3169A-8E39-41B3-9F1E-8D4D6233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62" y="2260672"/>
            <a:ext cx="8307510" cy="429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9F5B4-016E-4935-BA9B-53CBE761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62" y="168311"/>
            <a:ext cx="9344028" cy="16327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528533-9FEB-4F8E-BF1A-CC4F99DF593D}"/>
              </a:ext>
            </a:extLst>
          </p:cNvPr>
          <p:cNvSpPr/>
          <p:nvPr/>
        </p:nvSpPr>
        <p:spPr>
          <a:xfrm>
            <a:off x="6914367" y="739036"/>
            <a:ext cx="3482236" cy="739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F6CA8-7CF9-496E-A471-298D493A582B}"/>
              </a:ext>
            </a:extLst>
          </p:cNvPr>
          <p:cNvSpPr/>
          <p:nvPr/>
        </p:nvSpPr>
        <p:spPr>
          <a:xfrm>
            <a:off x="2104373" y="3620023"/>
            <a:ext cx="7678454" cy="24989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19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0418A-9B20-4EF8-869A-8CB1906A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78" y="215240"/>
            <a:ext cx="7505479" cy="4870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35511-3869-422A-9965-3113770D29CF}"/>
              </a:ext>
            </a:extLst>
          </p:cNvPr>
          <p:cNvSpPr txBox="1"/>
          <p:nvPr/>
        </p:nvSpPr>
        <p:spPr>
          <a:xfrm>
            <a:off x="263236" y="5250874"/>
            <a:ext cx="119287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The tool is used to calculate either combinations or permutations. In the case of permutations, </a:t>
            </a:r>
          </a:p>
          <a:p>
            <a:r>
              <a:rPr lang="en-US" sz="2200" b="1" dirty="0"/>
              <a:t>also the choice of sampling (sampling without or with replacement) must be taken into account. Additional requirements: Disable sampling options if combinations were chosen.</a:t>
            </a:r>
          </a:p>
        </p:txBody>
      </p:sp>
    </p:spTree>
    <p:extLst>
      <p:ext uri="{BB962C8B-B14F-4D97-AF65-F5344CB8AC3E}">
        <p14:creationId xmlns:p14="http://schemas.microsoft.com/office/powerpoint/2010/main" val="1486347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2CAB8024-4DFA-47A9-9DA6-76E85BF87E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A1A91C-5C00-4BCE-90D0-B5C4F72A33FE}"/>
              </a:ext>
            </a:extLst>
          </p:cNvPr>
          <p:cNvSpPr/>
          <p:nvPr/>
        </p:nvSpPr>
        <p:spPr>
          <a:xfrm>
            <a:off x="0" y="-12526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E1167-756B-47B1-93C2-AA7F43A1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1" y="402102"/>
            <a:ext cx="5107062" cy="3255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607F5-3ECE-4C1B-95B8-7270DBBB1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71" y="3785069"/>
            <a:ext cx="9728056" cy="28664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F7E507-73B0-40B6-A9FA-EBB5A1C7AE7A}"/>
              </a:ext>
            </a:extLst>
          </p:cNvPr>
          <p:cNvSpPr/>
          <p:nvPr/>
        </p:nvSpPr>
        <p:spPr>
          <a:xfrm>
            <a:off x="5403274" y="3785068"/>
            <a:ext cx="5458690" cy="2866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909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CF7582A8-218C-4B36-9F3C-B1CD431E6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6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1C7BE-B23E-4799-B978-93091743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88" y="233958"/>
            <a:ext cx="6683223" cy="4309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DA844-A16D-46B5-AFAE-084049E035F4}"/>
              </a:ext>
            </a:extLst>
          </p:cNvPr>
          <p:cNvSpPr txBox="1"/>
          <p:nvPr/>
        </p:nvSpPr>
        <p:spPr>
          <a:xfrm>
            <a:off x="263236" y="4975302"/>
            <a:ext cx="11928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Create the basic set of truth tables for basic operations. Study the basic truth table symbol character codes (HTML / Unicode etc.). Use Booleans (true and false / 0 and 1). Do not use hard coding!</a:t>
            </a:r>
          </a:p>
        </p:txBody>
      </p:sp>
    </p:spTree>
    <p:extLst>
      <p:ext uri="{BB962C8B-B14F-4D97-AF65-F5344CB8AC3E}">
        <p14:creationId xmlns:p14="http://schemas.microsoft.com/office/powerpoint/2010/main" val="706255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2063387F-63E2-4420-9896-F50F51381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3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8AA4326F-5B44-4DCA-AE6F-469C4C0C993D}"/>
              </a:ext>
            </a:extLst>
          </p:cNvPr>
          <p:cNvSpPr/>
          <p:nvPr/>
        </p:nvSpPr>
        <p:spPr>
          <a:xfrm>
            <a:off x="2399383" y="377438"/>
            <a:ext cx="2210196" cy="1701882"/>
          </a:xfrm>
          <a:prstGeom prst="roundRect">
            <a:avLst>
              <a:gd name="adj" fmla="val 9876"/>
            </a:avLst>
          </a:prstGeom>
          <a:solidFill>
            <a:srgbClr val="515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800" dirty="0">
                <a:latin typeface="Noto Sans CJK KR Medium" pitchFamily="34" charset="-127"/>
                <a:ea typeface="Noto Sans CJK KR Medium" pitchFamily="34" charset="-127"/>
              </a:rPr>
              <a:t>Range</a:t>
            </a:r>
            <a:endParaRPr lang="ko-KR" altLang="en-US" sz="38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7" name="모서리가 둥근 직사각형 20">
            <a:extLst>
              <a:ext uri="{FF2B5EF4-FFF2-40B4-BE49-F238E27FC236}">
                <a16:creationId xmlns:a16="http://schemas.microsoft.com/office/drawing/2014/main" id="{01711722-09F1-4349-B766-C608C2DC32C4}"/>
              </a:ext>
            </a:extLst>
          </p:cNvPr>
          <p:cNvSpPr/>
          <p:nvPr/>
        </p:nvSpPr>
        <p:spPr>
          <a:xfrm>
            <a:off x="2399383" y="2628163"/>
            <a:ext cx="2210196" cy="1701882"/>
          </a:xfrm>
          <a:prstGeom prst="roundRect">
            <a:avLst>
              <a:gd name="adj" fmla="val 9876"/>
            </a:avLst>
          </a:prstGeom>
          <a:solidFill>
            <a:srgbClr val="515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800" dirty="0">
                <a:latin typeface="Noto Sans CJK KR Medium" pitchFamily="34" charset="-127"/>
                <a:ea typeface="Noto Sans CJK KR Medium" pitchFamily="34" charset="-127"/>
              </a:rPr>
              <a:t>Diversity</a:t>
            </a:r>
            <a:endParaRPr lang="ko-KR" altLang="en-US" sz="38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8" name="모서리가 둥근 직사각형 20">
            <a:extLst>
              <a:ext uri="{FF2B5EF4-FFF2-40B4-BE49-F238E27FC236}">
                <a16:creationId xmlns:a16="http://schemas.microsoft.com/office/drawing/2014/main" id="{ECFEEEAB-3470-47F4-987F-44F99C68EDCA}"/>
              </a:ext>
            </a:extLst>
          </p:cNvPr>
          <p:cNvSpPr/>
          <p:nvPr/>
        </p:nvSpPr>
        <p:spPr>
          <a:xfrm>
            <a:off x="2399383" y="4878888"/>
            <a:ext cx="2210196" cy="1701882"/>
          </a:xfrm>
          <a:prstGeom prst="roundRect">
            <a:avLst>
              <a:gd name="adj" fmla="val 9876"/>
            </a:avLst>
          </a:prstGeom>
          <a:solidFill>
            <a:srgbClr val="515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800" dirty="0">
                <a:latin typeface="Noto Sans CJK KR Medium" pitchFamily="34" charset="-127"/>
                <a:ea typeface="Noto Sans CJK KR Medium" pitchFamily="34" charset="-127"/>
              </a:rPr>
              <a:t>Usage</a:t>
            </a:r>
            <a:endParaRPr lang="ko-KR" altLang="en-US" sz="38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grpSp>
        <p:nvGrpSpPr>
          <p:cNvPr id="9" name="그룹 20">
            <a:extLst>
              <a:ext uri="{FF2B5EF4-FFF2-40B4-BE49-F238E27FC236}">
                <a16:creationId xmlns:a16="http://schemas.microsoft.com/office/drawing/2014/main" id="{B1F67738-9BE1-4567-AD3B-7E00276E5EEF}"/>
              </a:ext>
            </a:extLst>
          </p:cNvPr>
          <p:cNvGrpSpPr/>
          <p:nvPr/>
        </p:nvGrpSpPr>
        <p:grpSpPr>
          <a:xfrm>
            <a:off x="4942738" y="1453018"/>
            <a:ext cx="4789986" cy="4396636"/>
            <a:chOff x="2771800" y="2214291"/>
            <a:chExt cx="5120026" cy="2268820"/>
          </a:xfrm>
        </p:grpSpPr>
        <p:cxnSp>
          <p:nvCxnSpPr>
            <p:cNvPr id="10" name="직선 연결선 21">
              <a:extLst>
                <a:ext uri="{FF2B5EF4-FFF2-40B4-BE49-F238E27FC236}">
                  <a16:creationId xmlns:a16="http://schemas.microsoft.com/office/drawing/2014/main" id="{CC99B2F1-9B38-4FE0-A259-01CABDF438BE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2214291"/>
              <a:ext cx="474513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22">
              <a:extLst>
                <a:ext uri="{FF2B5EF4-FFF2-40B4-BE49-F238E27FC236}">
                  <a16:creationId xmlns:a16="http://schemas.microsoft.com/office/drawing/2014/main" id="{078B1BF1-9F87-4CF4-93BC-EB862058C0BC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3348701"/>
              <a:ext cx="487125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23">
              <a:extLst>
                <a:ext uri="{FF2B5EF4-FFF2-40B4-BE49-F238E27FC236}">
                  <a16:creationId xmlns:a16="http://schemas.microsoft.com/office/drawing/2014/main" id="{5323D162-46A5-4C86-A917-47FB1B48F016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4483111"/>
              <a:ext cx="512002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D36B1F0-2197-45A5-9221-30C8DBB16A7C}"/>
              </a:ext>
            </a:extLst>
          </p:cNvPr>
          <p:cNvSpPr txBox="1"/>
          <p:nvPr/>
        </p:nvSpPr>
        <p:spPr>
          <a:xfrm>
            <a:off x="4830889" y="960575"/>
            <a:ext cx="46690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Within what I have learned so far</a:t>
            </a:r>
            <a:endParaRPr lang="fi-FI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1746B-76CF-4CE9-A6F0-4F9357DE0437}"/>
              </a:ext>
            </a:extLst>
          </p:cNvPr>
          <p:cNvSpPr txBox="1"/>
          <p:nvPr/>
        </p:nvSpPr>
        <p:spPr>
          <a:xfrm>
            <a:off x="4830888" y="3159755"/>
            <a:ext cx="47172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Try to do differently for practicing</a:t>
            </a:r>
            <a:endParaRPr lang="fi-FI" sz="2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319-B35D-454F-A63F-B1639C30271D}"/>
              </a:ext>
            </a:extLst>
          </p:cNvPr>
          <p:cNvSpPr txBox="1"/>
          <p:nvPr/>
        </p:nvSpPr>
        <p:spPr>
          <a:xfrm>
            <a:off x="4830888" y="5357211"/>
            <a:ext cx="5058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As possible as I can make it practical</a:t>
            </a:r>
            <a:endParaRPr lang="fi-FI" sz="2600" dirty="0"/>
          </a:p>
        </p:txBody>
      </p:sp>
    </p:spTree>
    <p:extLst>
      <p:ext uri="{BB962C8B-B14F-4D97-AF65-F5344CB8AC3E}">
        <p14:creationId xmlns:p14="http://schemas.microsoft.com/office/powerpoint/2010/main" val="2782715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58B488-DF0B-40A9-AD45-419FDAC711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1B161-82CD-461A-9CF4-EE898602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55"/>
            <a:ext cx="5143501" cy="1657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607BF-983A-4047-805F-12FBE042D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1" y="-558"/>
            <a:ext cx="5541643" cy="165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92498-0D0D-4C3D-ADC2-1C61FE8AC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07" y="2094240"/>
            <a:ext cx="7720944" cy="1308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A7139-DFE7-478D-9E9E-FFB83F1A3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99" y="1651724"/>
            <a:ext cx="6192584" cy="55389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D51331-9543-4062-99A0-3A37FAE4682B}"/>
              </a:ext>
            </a:extLst>
          </p:cNvPr>
          <p:cNvSpPr/>
          <p:nvPr/>
        </p:nvSpPr>
        <p:spPr>
          <a:xfrm>
            <a:off x="5059699" y="1606367"/>
            <a:ext cx="4046723" cy="13083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5A9D6E-56FD-4589-B959-BBA34866D4D9}"/>
              </a:ext>
            </a:extLst>
          </p:cNvPr>
          <p:cNvCxnSpPr>
            <a:cxnSpLocks/>
          </p:cNvCxnSpPr>
          <p:nvPr/>
        </p:nvCxnSpPr>
        <p:spPr>
          <a:xfrm flipH="1">
            <a:off x="9291593" y="1606367"/>
            <a:ext cx="566391" cy="48946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444C87-EB05-4B84-9384-46B6EDFDEB8B}"/>
              </a:ext>
            </a:extLst>
          </p:cNvPr>
          <p:cNvCxnSpPr/>
          <p:nvPr/>
        </p:nvCxnSpPr>
        <p:spPr>
          <a:xfrm>
            <a:off x="8918532" y="6638795"/>
            <a:ext cx="187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0C87E4-9EC6-42DB-82AB-6251DB513FF2}"/>
              </a:ext>
            </a:extLst>
          </p:cNvPr>
          <p:cNvCxnSpPr>
            <a:cxnSpLocks/>
          </p:cNvCxnSpPr>
          <p:nvPr/>
        </p:nvCxnSpPr>
        <p:spPr>
          <a:xfrm flipH="1">
            <a:off x="8308895" y="3012233"/>
            <a:ext cx="26543" cy="8335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8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B0C94-1F32-44CA-B6C1-29B3F40F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509587"/>
            <a:ext cx="10001250" cy="58388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6BD873-3E6A-4C21-AD49-46BC70303398}"/>
              </a:ext>
            </a:extLst>
          </p:cNvPr>
          <p:cNvSpPr/>
          <p:nvPr/>
        </p:nvSpPr>
        <p:spPr>
          <a:xfrm>
            <a:off x="9556544" y="3698214"/>
            <a:ext cx="940267" cy="5133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59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75474-84EE-4C20-88A8-E798972EE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40" y="126829"/>
            <a:ext cx="7240720" cy="46831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F05E9-B775-413E-9418-71DA3BDBAD48}"/>
              </a:ext>
            </a:extLst>
          </p:cNvPr>
          <p:cNvSpPr txBox="1"/>
          <p:nvPr/>
        </p:nvSpPr>
        <p:spPr>
          <a:xfrm>
            <a:off x="263236" y="4975302"/>
            <a:ext cx="11928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Create a tool to test random number distributions. Choose any range of numbers (integers or decimals) and classify the values. Show the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812108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74AC686-4F3B-439E-91F3-61CD33CA1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A4436-DCCF-4732-810C-35F0B2DDDE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C7CA5-8752-4B25-B091-1625D667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9" y="308975"/>
            <a:ext cx="11829861" cy="395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64010-5DF7-48D7-A7C9-20AC8895D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9" y="2093480"/>
            <a:ext cx="5185117" cy="39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EBD308-9986-4D10-918B-58BB18AF4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9" y="1510154"/>
            <a:ext cx="5185117" cy="583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3BD1E-CE2F-4D39-902D-A98B16968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69" y="2488955"/>
            <a:ext cx="5185117" cy="463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EF86D-8DD6-419F-9CFB-9A68C25A5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69" y="3648991"/>
            <a:ext cx="4122128" cy="420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4D2AD-AD3F-4D76-B9A1-433D59C55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069" y="4044466"/>
            <a:ext cx="7858771" cy="736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386D3-96DF-4092-BC6A-BAB277B18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69" y="5176079"/>
            <a:ext cx="5487071" cy="14190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10E44F-9550-45A2-A583-538FC0398F21}"/>
              </a:ext>
            </a:extLst>
          </p:cNvPr>
          <p:cNvSpPr/>
          <p:nvPr/>
        </p:nvSpPr>
        <p:spPr>
          <a:xfrm>
            <a:off x="1791222" y="225468"/>
            <a:ext cx="9995770" cy="5290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F47404-167E-409A-982A-68A734549A51}"/>
              </a:ext>
            </a:extLst>
          </p:cNvPr>
          <p:cNvSpPr/>
          <p:nvPr/>
        </p:nvSpPr>
        <p:spPr>
          <a:xfrm>
            <a:off x="2093176" y="1357972"/>
            <a:ext cx="3574964" cy="1632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2448-8838-4520-BD8E-8F9A594431C0}"/>
              </a:ext>
            </a:extLst>
          </p:cNvPr>
          <p:cNvSpPr/>
          <p:nvPr/>
        </p:nvSpPr>
        <p:spPr>
          <a:xfrm>
            <a:off x="2242133" y="4212182"/>
            <a:ext cx="5098119" cy="489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681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EEB4D-8DA3-48FE-A820-940ED2D1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552450"/>
            <a:ext cx="11058525" cy="5753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1FACB2-7E41-4484-9511-6CDB196E1A01}"/>
              </a:ext>
            </a:extLst>
          </p:cNvPr>
          <p:cNvSpPr/>
          <p:nvPr/>
        </p:nvSpPr>
        <p:spPr>
          <a:xfrm>
            <a:off x="3797286" y="3533135"/>
            <a:ext cx="2409551" cy="10111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32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CFC36-8EBC-4001-B87D-842E153B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90" y="188316"/>
            <a:ext cx="6614820" cy="4319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F3264-28E0-4E39-A3E3-9E649FFF1D21}"/>
              </a:ext>
            </a:extLst>
          </p:cNvPr>
          <p:cNvSpPr txBox="1"/>
          <p:nvPr/>
        </p:nvSpPr>
        <p:spPr>
          <a:xfrm>
            <a:off x="2334206" y="5088036"/>
            <a:ext cx="8538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Choose any mathematical discipline and create functionality for it. </a:t>
            </a:r>
          </a:p>
        </p:txBody>
      </p:sp>
    </p:spTree>
    <p:extLst>
      <p:ext uri="{BB962C8B-B14F-4D97-AF65-F5344CB8AC3E}">
        <p14:creationId xmlns:p14="http://schemas.microsoft.com/office/powerpoint/2010/main" val="4046240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BDFA8E7-ACDB-4FE3-8791-45C0304DA7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84E0C9-D3B6-428D-A283-F667C299D2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7C216-745E-4469-B0F1-76E5D596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6" y="295127"/>
            <a:ext cx="8361037" cy="378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2A43D7-1289-4E30-81EF-B0BDCEFE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6" y="2927416"/>
            <a:ext cx="8548927" cy="4456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5837E00-2A9C-499C-9DEE-7AE5FA2AC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" y="968581"/>
            <a:ext cx="12210394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i-FI" altLang="fi-FI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3.14159265358979323846264338327950288419716939937510 58209749445923078164062862089986280348253421170679 82148086513282306647093844609550582231725359408128 48111745028410270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i-FI" altLang="fi-FI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193852110555964462294895493038196 44288109756659334461284756482337867831652712019091 45648566923460348610454326648213393607260249141273 724587006606315588174881520920962829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i-FI" altLang="fi-FI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25409171536436 78925903600113305305488204665213841469519415116094 33057270365759591953092186117381932611793105118548 07446237996274956735188575272489122793818301194912 9833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i-FI" altLang="fi-FI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6733624406566430860213949463952247371907021798 60943702770539217176293176752384674818467669405132 00056812714526356082778577134275778960917363717872 1468440901224953430146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i-FI" altLang="fi-FI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5495853710507922796892589235 42019956112129021960864034418159813629774771309960 51870721134999999837297804995105973173281609631859 5024459455346908302642522308253344685035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i-FI" altLang="fi-FI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2619311881 71010003137838752886587533208381420617177669147303 59825349042875546873115956286388235378759375195778 18577805321712268066130019278766111959092164201989</a:t>
            </a:r>
            <a:r>
              <a:rPr kumimoji="0" lang="fi-FI" altLang="fi-FI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fi-FI" altLang="fi-FI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4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171EF-7E9C-4EE4-BE7D-2AA2895D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509587"/>
            <a:ext cx="9439275" cy="58388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A1D2E5-B3FC-4F2C-9089-D1346ABE39A7}"/>
              </a:ext>
            </a:extLst>
          </p:cNvPr>
          <p:cNvSpPr/>
          <p:nvPr/>
        </p:nvSpPr>
        <p:spPr>
          <a:xfrm>
            <a:off x="1376362" y="1150154"/>
            <a:ext cx="1605988" cy="41838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7FF51-B662-40E1-81DE-388BF0CF4B1C}"/>
              </a:ext>
            </a:extLst>
          </p:cNvPr>
          <p:cNvSpPr/>
          <p:nvPr/>
        </p:nvSpPr>
        <p:spPr>
          <a:xfrm>
            <a:off x="3920836" y="509587"/>
            <a:ext cx="3976255" cy="6405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580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F44DCA-C62B-414A-A31D-CF9437E5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409700"/>
            <a:ext cx="10639425" cy="4038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E05850-2E05-4843-A70D-EF8B5E6DC7CB}"/>
              </a:ext>
            </a:extLst>
          </p:cNvPr>
          <p:cNvSpPr/>
          <p:nvPr/>
        </p:nvSpPr>
        <p:spPr>
          <a:xfrm>
            <a:off x="4409162" y="2642992"/>
            <a:ext cx="4584526" cy="21795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6064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A14DA6-3C88-42D9-A28A-CEAB4DDB6F5E}"/>
              </a:ext>
            </a:extLst>
          </p:cNvPr>
          <p:cNvSpPr/>
          <p:nvPr/>
        </p:nvSpPr>
        <p:spPr>
          <a:xfrm>
            <a:off x="310896" y="2007047"/>
            <a:ext cx="5257800" cy="1325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Microsoft Paint</a:t>
            </a:r>
            <a:endParaRPr lang="fi-FI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0AA32-1B4D-4D32-A035-5990CDC6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24" y="2097318"/>
            <a:ext cx="1123057" cy="11724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DDCBAC-ACFE-4CD0-B372-95A1CF372F84}"/>
              </a:ext>
            </a:extLst>
          </p:cNvPr>
          <p:cNvSpPr/>
          <p:nvPr/>
        </p:nvSpPr>
        <p:spPr>
          <a:xfrm>
            <a:off x="5897880" y="2007047"/>
            <a:ext cx="5266944" cy="1325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Microsoft Project</a:t>
            </a:r>
            <a:endParaRPr lang="fi-FI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B7675-A8B1-40C4-9D9D-447F85C5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827" y="2097318"/>
            <a:ext cx="1263615" cy="11449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D07D98-45D0-4715-B3A4-3772C1A517F9}"/>
              </a:ext>
            </a:extLst>
          </p:cNvPr>
          <p:cNvSpPr/>
          <p:nvPr/>
        </p:nvSpPr>
        <p:spPr>
          <a:xfrm>
            <a:off x="310896" y="3554894"/>
            <a:ext cx="5257800" cy="1325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Google Chrome</a:t>
            </a:r>
            <a:endParaRPr lang="fi-FI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6F08F4-B0D5-4EF9-AAAD-840D1ED9B4BF}"/>
              </a:ext>
            </a:extLst>
          </p:cNvPr>
          <p:cNvSpPr/>
          <p:nvPr/>
        </p:nvSpPr>
        <p:spPr>
          <a:xfrm>
            <a:off x="5897880" y="3554894"/>
            <a:ext cx="5266944" cy="13287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Mozilla Firefox</a:t>
            </a:r>
            <a:endParaRPr lang="fi-FI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317EEA-E43F-43B7-8BB1-2C5A39E4C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57" y="3640657"/>
            <a:ext cx="1114982" cy="11203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29AD9D-4809-490A-9F57-2DC6DDF2D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209" y="3643855"/>
            <a:ext cx="1144233" cy="11203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8B5CAC-7344-4152-9337-AAB11C021CA2}"/>
              </a:ext>
            </a:extLst>
          </p:cNvPr>
          <p:cNvSpPr/>
          <p:nvPr/>
        </p:nvSpPr>
        <p:spPr>
          <a:xfrm>
            <a:off x="3647111" y="1046784"/>
            <a:ext cx="454855" cy="45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9099F2-ED26-4361-9102-895B347AFE50}"/>
              </a:ext>
            </a:extLst>
          </p:cNvPr>
          <p:cNvSpPr/>
          <p:nvPr/>
        </p:nvSpPr>
        <p:spPr>
          <a:xfrm>
            <a:off x="8843734" y="1046784"/>
            <a:ext cx="454855" cy="45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142A22-9063-46BF-966A-7F74F42BD7C3}"/>
              </a:ext>
            </a:extLst>
          </p:cNvPr>
          <p:cNvSpPr/>
          <p:nvPr/>
        </p:nvSpPr>
        <p:spPr>
          <a:xfrm>
            <a:off x="5928980" y="384030"/>
            <a:ext cx="5266944" cy="1325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endParaRPr lang="fi-FI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7CEDB5A-90E2-46EF-A0EE-F93F914EC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2473" y="681539"/>
            <a:ext cx="1772351" cy="7308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B12830-438B-4DF7-9323-83DD8C7A88DC}"/>
              </a:ext>
            </a:extLst>
          </p:cNvPr>
          <p:cNvSpPr/>
          <p:nvPr/>
        </p:nvSpPr>
        <p:spPr>
          <a:xfrm>
            <a:off x="310896" y="384030"/>
            <a:ext cx="5257800" cy="1325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Visual Studio Code</a:t>
            </a:r>
            <a:endParaRPr lang="fi-FI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BDEE9E7-3163-454C-840A-F255DFAB9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164" y="455929"/>
            <a:ext cx="941803" cy="10045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6656CE1-A188-41C5-9996-CB71AD6513CA}"/>
              </a:ext>
            </a:extLst>
          </p:cNvPr>
          <p:cNvSpPr/>
          <p:nvPr/>
        </p:nvSpPr>
        <p:spPr>
          <a:xfrm>
            <a:off x="2939796" y="5148462"/>
            <a:ext cx="5257800" cy="1325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GitHub</a:t>
            </a:r>
            <a:endParaRPr lang="fi-FI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E667A04-AEF0-4883-B7F7-DBE3E3C6A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871" y="5544516"/>
            <a:ext cx="14954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4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E316C-0248-4F01-B9FC-C409AF11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47725"/>
            <a:ext cx="9563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0">
            <a:extLst>
              <a:ext uri="{FF2B5EF4-FFF2-40B4-BE49-F238E27FC236}">
                <a16:creationId xmlns:a16="http://schemas.microsoft.com/office/drawing/2014/main" id="{BCFB6681-CB5A-4FB0-B819-7A672748E353}"/>
              </a:ext>
            </a:extLst>
          </p:cNvPr>
          <p:cNvSpPr/>
          <p:nvPr/>
        </p:nvSpPr>
        <p:spPr>
          <a:xfrm>
            <a:off x="3362519" y="502699"/>
            <a:ext cx="5466962" cy="2528600"/>
          </a:xfrm>
          <a:prstGeom prst="roundRect">
            <a:avLst>
              <a:gd name="adj" fmla="val 98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dirty="0"/>
              <a:t>Overall</a:t>
            </a:r>
            <a:endParaRPr lang="ko-KR" altLang="en-US" sz="46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B0FA4D-5FAB-4750-9A92-379B6C8FBECD}"/>
              </a:ext>
            </a:extLst>
          </p:cNvPr>
          <p:cNvSpPr/>
          <p:nvPr/>
        </p:nvSpPr>
        <p:spPr>
          <a:xfrm>
            <a:off x="3503391" y="4258942"/>
            <a:ext cx="518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Basic User interface design, Coding, Test</a:t>
            </a:r>
          </a:p>
        </p:txBody>
      </p:sp>
    </p:spTree>
    <p:extLst>
      <p:ext uri="{BB962C8B-B14F-4D97-AF65-F5344CB8AC3E}">
        <p14:creationId xmlns:p14="http://schemas.microsoft.com/office/powerpoint/2010/main" val="322248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7504F7-CAFC-4F1C-BB71-0ECA1603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53" y="251848"/>
            <a:ext cx="5258093" cy="666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312</Words>
  <Application>Microsoft Office PowerPoint</Application>
  <PresentationFormat>Widescreen</PresentationFormat>
  <Paragraphs>66</Paragraphs>
  <Slides>49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 Unicode MS</vt:lpstr>
      <vt:lpstr>Noto Sans CJK KR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Kihun Han</dc:creator>
  <cp:lastModifiedBy>Kihun Han</cp:lastModifiedBy>
  <cp:revision>52</cp:revision>
  <dcterms:created xsi:type="dcterms:W3CDTF">2017-12-16T21:06:04Z</dcterms:created>
  <dcterms:modified xsi:type="dcterms:W3CDTF">2017-12-17T22:50:22Z</dcterms:modified>
</cp:coreProperties>
</file>